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6" roundtripDataSignature="AMtx7mieHT8rJ1oZKTOJ84whBJZSF8sI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5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01688"/>
            <a:ext cx="534511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01688"/>
            <a:ext cx="534511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01688"/>
            <a:ext cx="534511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01688"/>
            <a:ext cx="534511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01688"/>
            <a:ext cx="534511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01688"/>
            <a:ext cx="534511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01688"/>
            <a:ext cx="534511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f7fbb360f8_0_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g2f7fbb360f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01688"/>
            <a:ext cx="534511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4" name="Google Shape;20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14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5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1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8" name="Google Shape;28;p15"/>
          <p:cNvCxnSpPr/>
          <p:nvPr/>
        </p:nvCxnSpPr>
        <p:spPr>
          <a:xfrm>
            <a:off x="905744" y="4343400"/>
            <a:ext cx="740664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7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1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 b="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3" name="Google Shape;43;p17"/>
          <p:cNvCxnSpPr/>
          <p:nvPr/>
        </p:nvCxnSpPr>
        <p:spPr>
          <a:xfrm>
            <a:off x="905744" y="4343400"/>
            <a:ext cx="740664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822960" y="1845734"/>
            <a:ext cx="370332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2"/>
          </p:nvPr>
        </p:nvSpPr>
        <p:spPr>
          <a:xfrm>
            <a:off x="4663440" y="1845736"/>
            <a:ext cx="3703320" cy="4023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9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19"/>
          <p:cNvSpPr txBox="1">
            <a:spLocks noGrp="1"/>
          </p:cNvSpPr>
          <p:nvPr>
            <p:ph type="body" idx="2"/>
          </p:nvPr>
        </p:nvSpPr>
        <p:spPr>
          <a:xfrm>
            <a:off x="822960" y="2582334"/>
            <a:ext cx="3703320" cy="328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body" idx="3"/>
          </p:nvPr>
        </p:nvSpPr>
        <p:spPr>
          <a:xfrm>
            <a:off x="4663440" y="1846052"/>
            <a:ext cx="370332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4"/>
          </p:nvPr>
        </p:nvSpPr>
        <p:spPr>
          <a:xfrm>
            <a:off x="4663440" y="2582334"/>
            <a:ext cx="3703320" cy="328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0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21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body" idx="1"/>
          </p:nvPr>
        </p:nvSpPr>
        <p:spPr>
          <a:xfrm>
            <a:off x="3460237" y="731520"/>
            <a:ext cx="5009393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2"/>
          </p:nvPr>
        </p:nvSpPr>
        <p:spPr>
          <a:xfrm>
            <a:off x="342900" y="2926080"/>
            <a:ext cx="2400300" cy="337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349134" y="6459786"/>
            <a:ext cx="19638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3600450" y="6459786"/>
            <a:ext cx="34861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22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8" name="Google Shape;78;p22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12" y="0"/>
            <a:ext cx="9143989" cy="491507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79" name="Google Shape;79;p22"/>
          <p:cNvSpPr txBox="1">
            <a:spLocks noGrp="1"/>
          </p:cNvSpPr>
          <p:nvPr>
            <p:ph type="body" idx="1"/>
          </p:nvPr>
        </p:nvSpPr>
        <p:spPr>
          <a:xfrm>
            <a:off x="822959" y="5907024"/>
            <a:ext cx="758952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3"/>
          <p:cNvSpPr txBox="1">
            <a:spLocks noGrp="1"/>
          </p:cNvSpPr>
          <p:nvPr>
            <p:ph type="body" idx="1"/>
          </p:nvPr>
        </p:nvSpPr>
        <p:spPr>
          <a:xfrm rot="5400000">
            <a:off x="2583179" y="85514"/>
            <a:ext cx="4023360" cy="7543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6" name="Google Shape;86;p23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3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4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4"/>
          <p:cNvSpPr txBox="1">
            <a:spLocks noGrp="1"/>
          </p:cNvSpPr>
          <p:nvPr>
            <p:ph type="title"/>
          </p:nvPr>
        </p:nvSpPr>
        <p:spPr>
          <a:xfrm rot="5400000">
            <a:off x="4650802" y="2307652"/>
            <a:ext cx="5757421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1"/>
          </p:nvPr>
        </p:nvSpPr>
        <p:spPr>
          <a:xfrm rot="5400000">
            <a:off x="650303" y="393126"/>
            <a:ext cx="5757420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4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13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" name="Google Shape;13;p13"/>
          <p:cNvCxnSpPr/>
          <p:nvPr/>
        </p:nvCxnSpPr>
        <p:spPr>
          <a:xfrm>
            <a:off x="895149" y="1737845"/>
            <a:ext cx="74752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/>
          <p:nvPr/>
        </p:nvSpPr>
        <p:spPr>
          <a:xfrm>
            <a:off x="611640" y="2781000"/>
            <a:ext cx="7769520" cy="1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98"/>
              <a:buFont typeface="Calibri"/>
              <a:buNone/>
            </a:pPr>
            <a:r>
              <a:rPr lang="en-US" sz="4698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2026 Annual General Meeting</a:t>
            </a:r>
            <a:endParaRPr sz="4698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1207080" y="4441320"/>
            <a:ext cx="6397920" cy="17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None/>
            </a:pPr>
            <a:r>
              <a:rPr lang="en-US" sz="24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88000" y="672120"/>
            <a:ext cx="3314160" cy="201348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"/>
          <p:cNvSpPr/>
          <p:nvPr/>
        </p:nvSpPr>
        <p:spPr>
          <a:xfrm>
            <a:off x="1207080" y="5412877"/>
            <a:ext cx="6801480" cy="363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 enjoy safe flying, friendship, and sharing our passion for aviation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909207" y="3945877"/>
            <a:ext cx="747195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Annual General Meeting of the Adelaide Soaring Club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Saturday 12</a:t>
            </a:r>
            <a:r>
              <a:rPr lang="en-US" sz="1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September 2026 in the ASC clubrooms, commencing at 5:00pm.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"/>
          <p:cNvSpPr/>
          <p:nvPr/>
        </p:nvSpPr>
        <p:spPr>
          <a:xfrm>
            <a:off x="875946" y="1143000"/>
            <a:ext cx="7751880" cy="544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582"/>
              <a:buFont typeface="Calibri"/>
              <a:buNone/>
            </a:pPr>
            <a:r>
              <a:rPr lang="en-US" sz="3582" b="1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Clr>
                <a:srgbClr val="595959"/>
              </a:buClr>
              <a:buSzPts val="2089"/>
              <a:buFont typeface="Calibri"/>
              <a:buAutoNum type="arabicPeriod"/>
            </a:pPr>
            <a:r>
              <a:rPr lang="en-US" sz="2089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Apologies</a:t>
            </a:r>
            <a:endParaRPr sz="2089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89"/>
              <a:buFont typeface="Calibri"/>
              <a:buAutoNum type="arabicPeriod"/>
            </a:pPr>
            <a:r>
              <a:rPr lang="en-US" sz="2089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Minutes of previous AGM – 30</a:t>
            </a:r>
            <a:r>
              <a:rPr lang="en-US" sz="2089" b="0" i="0" u="none" strike="noStrike" cap="none" baseline="30000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2089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August 2025 </a:t>
            </a:r>
            <a:endParaRPr lang="en-US" sz="2089" dirty="0">
              <a:solidFill>
                <a:schemeClr val="dk1"/>
              </a:solidFill>
              <a:ea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89"/>
              <a:buFont typeface="Calibri"/>
              <a:buAutoNum type="arabicPeriod"/>
            </a:pPr>
            <a:r>
              <a:rPr lang="en-US" sz="2089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Business arising </a:t>
            </a:r>
            <a:endParaRPr lang="en-US" dirty="0">
              <a:ea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89"/>
              <a:buFont typeface="Calibri"/>
              <a:buAutoNum type="arabicPeriod"/>
            </a:pPr>
            <a:r>
              <a:rPr lang="en-US" sz="2089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Reports</a:t>
            </a:r>
            <a:endParaRPr sz="2089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73710" marR="0" lvl="1" indent="-514350" algn="l" rtl="0">
              <a:lnSpc>
                <a:spcPct val="100000"/>
              </a:lnSpc>
              <a:spcBef>
                <a:spcPts val="561"/>
              </a:spcBef>
              <a:spcAft>
                <a:spcPts val="0"/>
              </a:spcAft>
              <a:buClr>
                <a:srgbClr val="595959"/>
              </a:buClr>
              <a:buSzPts val="2089"/>
              <a:buFont typeface="+mj-lt"/>
              <a:buAutoNum type="romanUcPeriod"/>
            </a:pPr>
            <a:r>
              <a:rPr lang="en-US" sz="2089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President’s Report</a:t>
            </a:r>
            <a:endParaRPr sz="2089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73710" marR="0" lvl="1" indent="-514350" algn="l" rtl="0">
              <a:lnSpc>
                <a:spcPct val="100000"/>
              </a:lnSpc>
              <a:spcBef>
                <a:spcPts val="561"/>
              </a:spcBef>
              <a:spcAft>
                <a:spcPts val="0"/>
              </a:spcAft>
              <a:buClr>
                <a:srgbClr val="595959"/>
              </a:buClr>
              <a:buSzPts val="2089"/>
              <a:buFont typeface="+mj-lt"/>
              <a:buAutoNum type="romanUcPeriod"/>
            </a:pPr>
            <a:r>
              <a:rPr lang="en-US" sz="2089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Treasurer’s Report covering the Auditor’s Report</a:t>
            </a:r>
            <a:endParaRPr lang="en-AU" sz="2089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9360" marR="0" lvl="0" indent="-457200" algn="l" rtl="0">
              <a:spcBef>
                <a:spcPts val="561"/>
              </a:spcBef>
              <a:spcAft>
                <a:spcPts val="0"/>
              </a:spcAft>
              <a:buClr>
                <a:srgbClr val="595959"/>
              </a:buClr>
              <a:buSzPts val="2089"/>
              <a:buFont typeface="Calibri"/>
              <a:buAutoNum type="arabicPeriod"/>
            </a:pPr>
            <a:r>
              <a:rPr lang="en-AU" sz="2089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Notices of Motions</a:t>
            </a:r>
            <a:endParaRPr lang="en-AU" dirty="0">
              <a:ea typeface="Calibri"/>
            </a:endParaRPr>
          </a:p>
          <a:p>
            <a:pPr marL="459360" marR="0" lvl="0" indent="-457200" algn="l" rtl="0">
              <a:spcBef>
                <a:spcPts val="561"/>
              </a:spcBef>
              <a:spcAft>
                <a:spcPts val="0"/>
              </a:spcAft>
              <a:buClr>
                <a:srgbClr val="595959"/>
              </a:buClr>
              <a:buSzPts val="2089"/>
              <a:buFont typeface="Calibri"/>
              <a:buAutoNum type="arabicPeriod"/>
            </a:pPr>
            <a:r>
              <a:rPr lang="en-US" sz="2089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Committee Changes, nominations and election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Clr>
                <a:srgbClr val="595959"/>
              </a:buClr>
              <a:buSzPts val="2089"/>
              <a:buFont typeface="Calibri"/>
              <a:buAutoNum type="arabicPeriod"/>
            </a:pPr>
            <a:r>
              <a:rPr lang="en-US" sz="2089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Close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641"/>
              </a:spcBef>
              <a:spcAft>
                <a:spcPts val="0"/>
              </a:spcAft>
              <a:buClr>
                <a:schemeClr val="dk1"/>
              </a:buClr>
              <a:buSzPts val="3184"/>
              <a:buFont typeface="Calibri"/>
              <a:buNone/>
            </a:pPr>
            <a:endParaRPr sz="3184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"/>
          <p:cNvSpPr/>
          <p:nvPr/>
        </p:nvSpPr>
        <p:spPr>
          <a:xfrm>
            <a:off x="683640" y="226800"/>
            <a:ext cx="5901840" cy="10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28800" y="199440"/>
            <a:ext cx="1797480" cy="1091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/>
          <p:nvPr/>
        </p:nvSpPr>
        <p:spPr>
          <a:xfrm>
            <a:off x="0" y="6334316"/>
            <a:ext cx="9144000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9" name="Google Shape;119;p3"/>
          <p:cNvCxnSpPr/>
          <p:nvPr/>
        </p:nvCxnSpPr>
        <p:spPr>
          <a:xfrm>
            <a:off x="895149" y="1737845"/>
            <a:ext cx="74752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0" name="Google Shape;120;p3"/>
          <p:cNvSpPr/>
          <p:nvPr/>
        </p:nvSpPr>
        <p:spPr>
          <a:xfrm>
            <a:off x="822960" y="286603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Apologies</a:t>
            </a:r>
            <a:endParaRPr sz="4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/>
          <p:nvPr/>
        </p:nvSpPr>
        <p:spPr>
          <a:xfrm>
            <a:off x="822959" y="1845734"/>
            <a:ext cx="484124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15427" y="2937607"/>
            <a:ext cx="2351332" cy="1428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0" y="6334316"/>
            <a:ext cx="9144000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9" name="Google Shape;129;p4"/>
          <p:cNvCxnSpPr/>
          <p:nvPr/>
        </p:nvCxnSpPr>
        <p:spPr>
          <a:xfrm>
            <a:off x="895149" y="1737845"/>
            <a:ext cx="74752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0" name="Google Shape;130;p4"/>
          <p:cNvSpPr/>
          <p:nvPr/>
        </p:nvSpPr>
        <p:spPr>
          <a:xfrm>
            <a:off x="0" y="0"/>
            <a:ext cx="9144000" cy="633431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3731078" y="634946"/>
            <a:ext cx="4931229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Minutes of Previous Meeting</a:t>
            </a:r>
            <a:endParaRPr sz="4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499" y="2385735"/>
            <a:ext cx="3000986" cy="18230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3" name="Google Shape;133;p4"/>
          <p:cNvCxnSpPr/>
          <p:nvPr/>
        </p:nvCxnSpPr>
        <p:spPr>
          <a:xfrm>
            <a:off x="3731077" y="2086188"/>
            <a:ext cx="4567326" cy="0"/>
          </a:xfrm>
          <a:prstGeom prst="straightConnector1">
            <a:avLst/>
          </a:prstGeom>
          <a:noFill/>
          <a:ln w="9525" cap="flat" cmpd="sng">
            <a:solidFill>
              <a:srgbClr val="7F7F7F">
                <a:alpha val="89803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4" name="Google Shape;134;p4"/>
          <p:cNvSpPr/>
          <p:nvPr/>
        </p:nvSpPr>
        <p:spPr>
          <a:xfrm>
            <a:off x="3731076" y="2198914"/>
            <a:ext cx="4931230" cy="367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lang="en-US" sz="18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AGM 30</a:t>
            </a:r>
            <a:r>
              <a:rPr lang="en-US" sz="1800" baseline="30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18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August 202</a:t>
            </a:r>
            <a:r>
              <a:rPr lang="en-AU" sz="18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1800" b="0" strike="noStrik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4"/>
          <p:cNvSpPr/>
          <p:nvPr/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4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0" y="6334316"/>
            <a:ext cx="9144000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3" name="Google Shape;143;p5"/>
          <p:cNvCxnSpPr/>
          <p:nvPr/>
        </p:nvCxnSpPr>
        <p:spPr>
          <a:xfrm>
            <a:off x="895149" y="1737845"/>
            <a:ext cx="74752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4" name="Google Shape;144;p5"/>
          <p:cNvSpPr/>
          <p:nvPr/>
        </p:nvSpPr>
        <p:spPr>
          <a:xfrm>
            <a:off x="822960" y="286603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Business Arising</a:t>
            </a:r>
            <a:endParaRPr sz="4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5"/>
          <p:cNvSpPr/>
          <p:nvPr/>
        </p:nvSpPr>
        <p:spPr>
          <a:xfrm>
            <a:off x="822959" y="1845734"/>
            <a:ext cx="484124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15427" y="2937607"/>
            <a:ext cx="2351332" cy="1428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0" y="6334316"/>
            <a:ext cx="9144000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3" name="Google Shape;153;p6"/>
          <p:cNvCxnSpPr/>
          <p:nvPr/>
        </p:nvCxnSpPr>
        <p:spPr>
          <a:xfrm>
            <a:off x="895149" y="1737845"/>
            <a:ext cx="74752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4" name="Google Shape;154;p6"/>
          <p:cNvSpPr/>
          <p:nvPr/>
        </p:nvSpPr>
        <p:spPr>
          <a:xfrm>
            <a:off x="0" y="0"/>
            <a:ext cx="9144000" cy="633431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4808763" y="634946"/>
            <a:ext cx="3845379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President’s Report</a:t>
            </a:r>
            <a:endParaRPr sz="4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6" name="Google Shape;15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0591" y="3052564"/>
            <a:ext cx="3608509" cy="227175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6"/>
          <p:cNvCxnSpPr/>
          <p:nvPr/>
        </p:nvCxnSpPr>
        <p:spPr>
          <a:xfrm>
            <a:off x="4808763" y="2086188"/>
            <a:ext cx="3561606" cy="0"/>
          </a:xfrm>
          <a:prstGeom prst="straightConnector1">
            <a:avLst/>
          </a:prstGeom>
          <a:noFill/>
          <a:ln w="9525" cap="flat" cmpd="sng">
            <a:solidFill>
              <a:srgbClr val="7F7F7F">
                <a:alpha val="89803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9" name="Google Shape;159;p6"/>
          <p:cNvSpPr/>
          <p:nvPr/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/>
          <p:nvPr/>
        </p:nvSpPr>
        <p:spPr>
          <a:xfrm>
            <a:off x="489858" y="1346680"/>
            <a:ext cx="3286391" cy="92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1" i="1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 enjoy safe flying, friendship, and sharing our passion for aviation</a:t>
            </a:r>
            <a:endParaRPr sz="1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/>
          <p:nvPr/>
        </p:nvSpPr>
        <p:spPr>
          <a:xfrm>
            <a:off x="0" y="6334316"/>
            <a:ext cx="9144000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8" name="Google Shape;168;p7"/>
          <p:cNvCxnSpPr/>
          <p:nvPr/>
        </p:nvCxnSpPr>
        <p:spPr>
          <a:xfrm>
            <a:off x="895149" y="1737845"/>
            <a:ext cx="74752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p7"/>
          <p:cNvSpPr/>
          <p:nvPr/>
        </p:nvSpPr>
        <p:spPr>
          <a:xfrm>
            <a:off x="0" y="0"/>
            <a:ext cx="9144000" cy="633431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4808763" y="634946"/>
            <a:ext cx="3845379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Treasurer’s Report</a:t>
            </a:r>
            <a:endParaRPr sz="4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" name="Google Shape;17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394" y="2027031"/>
            <a:ext cx="4088720" cy="2483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7"/>
          <p:cNvCxnSpPr/>
          <p:nvPr/>
        </p:nvCxnSpPr>
        <p:spPr>
          <a:xfrm>
            <a:off x="4808763" y="2086188"/>
            <a:ext cx="3561606" cy="0"/>
          </a:xfrm>
          <a:prstGeom prst="straightConnector1">
            <a:avLst/>
          </a:prstGeom>
          <a:noFill/>
          <a:ln w="9525" cap="flat" cmpd="sng">
            <a:solidFill>
              <a:srgbClr val="7F7F7F">
                <a:alpha val="89803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4" name="Google Shape;174;p7"/>
          <p:cNvSpPr/>
          <p:nvPr/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"/>
          <p:cNvSpPr/>
          <p:nvPr/>
        </p:nvSpPr>
        <p:spPr>
          <a:xfrm>
            <a:off x="822960" y="286603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Notice of Motions</a:t>
            </a:r>
            <a:endParaRPr sz="4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9"/>
          <p:cNvSpPr/>
          <p:nvPr/>
        </p:nvSpPr>
        <p:spPr>
          <a:xfrm>
            <a:off x="822959" y="1845734"/>
            <a:ext cx="484124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2" name="Google Shape;19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68718" y="406909"/>
            <a:ext cx="2351332" cy="1428434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9"/>
          <p:cNvSpPr txBox="1"/>
          <p:nvPr/>
        </p:nvSpPr>
        <p:spPr>
          <a:xfrm>
            <a:off x="678558" y="2172305"/>
            <a:ext cx="62511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AU" sz="1800" b="0" strike="noStrik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No motions have </a:t>
            </a:r>
            <a:r>
              <a:rPr lang="en-AU" sz="1800" b="0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been notified.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f7fbb360f8_0_5"/>
          <p:cNvSpPr/>
          <p:nvPr/>
        </p:nvSpPr>
        <p:spPr>
          <a:xfrm>
            <a:off x="822959" y="169190"/>
            <a:ext cx="78972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Election of Committee</a:t>
            </a:r>
            <a:endParaRPr sz="4800" b="0" strike="noStrik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2f7fbb360f8_0_5"/>
          <p:cNvSpPr/>
          <p:nvPr/>
        </p:nvSpPr>
        <p:spPr>
          <a:xfrm>
            <a:off x="822959" y="1845734"/>
            <a:ext cx="4841100" cy="4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" name="Google Shape;200;g2f7fbb360f8_0_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3693" y="417284"/>
            <a:ext cx="2351332" cy="1428434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g2f7fbb360f8_0_5"/>
          <p:cNvSpPr txBox="1"/>
          <p:nvPr/>
        </p:nvSpPr>
        <p:spPr>
          <a:xfrm>
            <a:off x="558350" y="1479332"/>
            <a:ext cx="7585355" cy="5062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Each year two elected Committee members must step down: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438150" marR="0" lvl="0" indent="-342900" algn="l" rtl="0">
              <a:spcBef>
                <a:spcPts val="0"/>
              </a:spcBef>
              <a:spcAft>
                <a:spcPts val="0"/>
              </a:spcAft>
              <a:buSzPts val="2100"/>
              <a:buFont typeface="Arial" panose="020B0604020202020204" pitchFamily="34" charset="0"/>
              <a:buChar char="•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Brian Rau and Tony Lewis have served six consecutive years and therefore must stand down and are not eligible for re-election.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438150" indent="-342900">
              <a:buSzPts val="2100"/>
              <a:buFont typeface="Arial" panose="020B0604020202020204" pitchFamily="34" charset="0"/>
              <a:buChar char="•"/>
            </a:pPr>
            <a:r>
              <a:rPr lang="en-AU" sz="1800" dirty="0">
                <a:latin typeface="Calibri"/>
                <a:ea typeface="Calibri"/>
                <a:cs typeface="Calibri"/>
              </a:rPr>
              <a:t>Marcin </a:t>
            </a:r>
            <a:r>
              <a:rPr lang="en-AU" sz="1800" dirty="0" err="1">
                <a:latin typeface="Calibri"/>
                <a:ea typeface="Calibri"/>
                <a:cs typeface="Calibri"/>
              </a:rPr>
              <a:t>Nowina</a:t>
            </a:r>
            <a:r>
              <a:rPr lang="en-AU" sz="1800" dirty="0">
                <a:latin typeface="Calibri"/>
                <a:ea typeface="Calibri"/>
                <a:cs typeface="Calibri"/>
              </a:rPr>
              <a:t>-Krowicki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resigned from Committee in May.</a:t>
            </a:r>
          </a:p>
          <a:p>
            <a:pPr marL="438150" indent="-342900">
              <a:buSzPts val="2100"/>
              <a:buFont typeface="Arial" panose="020B0604020202020204" pitchFamily="34" charset="0"/>
              <a:buChar char="•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Mark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Ferraretto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served on Committee filling a casual vacancy.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lvl="0"/>
            <a:endParaRPr lang="en-US" sz="1800" dirty="0">
              <a:latin typeface="Calibri"/>
              <a:ea typeface="Calibri"/>
              <a:cs typeface="Calibri"/>
            </a:endParaRPr>
          </a:p>
          <a:p>
            <a:pPr lvl="0"/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There are four vacancies (Brian, Tony, Marcin and Mark) and two nominees, therefore a ballot is not required.</a:t>
            </a:r>
          </a:p>
          <a:p>
            <a:pPr lvl="0"/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Two nominations for election to Committee:</a:t>
            </a:r>
          </a:p>
          <a:p>
            <a:pPr marL="438150" lvl="0" indent="-342900">
              <a:buSzPts val="2100"/>
              <a:buFont typeface="Arial" panose="020B0604020202020204" pitchFamily="34" charset="0"/>
              <a:buChar char="•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Peter Smith</a:t>
            </a:r>
            <a:endParaRPr lang="en-US" sz="1800" dirty="0">
              <a:latin typeface="Calibri"/>
              <a:ea typeface="Calibri"/>
              <a:cs typeface="Calibri"/>
            </a:endParaRPr>
          </a:p>
          <a:p>
            <a:pPr marL="438150" lvl="1" indent="-342900">
              <a:buSzPts val="2100"/>
              <a:buFont typeface="Arial" panose="020B0604020202020204" pitchFamily="34" charset="0"/>
              <a:buChar char="•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Alan Dean</a:t>
            </a:r>
          </a:p>
          <a:p>
            <a:pPr lvl="0"/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Peter and Alan are elected to serve on Committee.</a:t>
            </a:r>
          </a:p>
          <a:p>
            <a:pPr lvl="0"/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That leaves two casual vacancy positions on Committee which the new Committee may resolve to fill.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"/>
          <p:cNvSpPr/>
          <p:nvPr/>
        </p:nvSpPr>
        <p:spPr>
          <a:xfrm>
            <a:off x="822960" y="286603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Questions and </a:t>
            </a:r>
            <a:r>
              <a:rPr lang="en-US" sz="4800" b="1" strike="noStrik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Close</a:t>
            </a:r>
            <a:endParaRPr sz="4800" b="0" strike="noStrik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2"/>
          <p:cNvSpPr/>
          <p:nvPr/>
        </p:nvSpPr>
        <p:spPr>
          <a:xfrm>
            <a:off x="822959" y="1845734"/>
            <a:ext cx="484124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endParaRPr sz="1800" b="0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76402" y="417282"/>
            <a:ext cx="2351332" cy="1428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230</Words>
  <Application>Microsoft Office PowerPoint</Application>
  <PresentationFormat>On-screen Show (4:3)</PresentationFormat>
  <Paragraphs>52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Steve Pegler</dc:creator>
  <cp:lastModifiedBy>Steve Pegler | Gliding Australia Ltd Chair</cp:lastModifiedBy>
  <cp:revision>15</cp:revision>
  <dcterms:created xsi:type="dcterms:W3CDTF">2013-11-29T05:25:20Z</dcterms:created>
  <dcterms:modified xsi:type="dcterms:W3CDTF">2026-09-11T07:56:40Z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0</vt:i4>
  </property>
  <property fmtid="{D5CDD505-2E9C-101B-9397-08002B2CF9AE}" pid="3" name="HyperlinksChanged">
    <vt:bool>false</vt:bool>
  </property>
  <property fmtid="{D5CDD505-2E9C-101B-9397-08002B2CF9AE}" pid="4" name="LinksUpToDate">
    <vt:bool>false</vt:bool>
  </property>
  <property fmtid="{D5CDD505-2E9C-101B-9397-08002B2CF9AE}" pid="5" name="MMClips">
    <vt:i4>0</vt:i4>
  </property>
  <property fmtid="{D5CDD505-2E9C-101B-9397-08002B2CF9AE}" pid="6" name="Notes">
    <vt:i4>0</vt:i4>
  </property>
  <property fmtid="{D5CDD505-2E9C-101B-9397-08002B2CF9AE}" pid="7" name="PresentationFormat">
    <vt:lpwstr>On-screen Show (4:3)</vt:lpwstr>
  </property>
  <property fmtid="{D5CDD505-2E9C-101B-9397-08002B2CF9AE}" pid="8" name="ScaleCrop">
    <vt:bool>false</vt:bool>
  </property>
  <property fmtid="{D5CDD505-2E9C-101B-9397-08002B2CF9AE}" pid="9" name="ShareDoc">
    <vt:bool>false</vt:bool>
  </property>
  <property fmtid="{D5CDD505-2E9C-101B-9397-08002B2CF9AE}" pid="10" name="Slides">
    <vt:i4>19</vt:i4>
  </property>
</Properties>
</file>